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76" r:id="rId4"/>
    <p:sldId id="280" r:id="rId5"/>
    <p:sldId id="279" r:id="rId6"/>
    <p:sldId id="282" r:id="rId7"/>
    <p:sldId id="278" r:id="rId8"/>
    <p:sldId id="281" r:id="rId9"/>
    <p:sldId id="277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D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4"/>
    <p:restoredTop sz="93681"/>
  </p:normalViewPr>
  <p:slideViewPr>
    <p:cSldViewPr snapToGrid="0" snapToObjects="1">
      <p:cViewPr>
        <p:scale>
          <a:sx n="125" d="100"/>
          <a:sy n="125" d="100"/>
        </p:scale>
        <p:origin x="10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48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70C55-A441-8347-A877-D14739F286A5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24C84-B411-C540-B12A-328691331C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963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92A67-31EA-6D45-B5BA-5F1B0D35F9CF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5B2D1-20D5-DD4B-83AA-71C63FE320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678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.png"/><Relationship Id="rId5" Type="http://schemas.openxmlformats.org/officeDocument/2006/relationships/image" Target="../media/image3.jpeg"/><Relationship Id="rId6" Type="http://schemas.microsoft.com/office/2007/relationships/hdphoto" Target="../media/hdphoto1.wdp"/><Relationship Id="rId1" Type="http://schemas.openxmlformats.org/officeDocument/2006/relationships/vmlDrawing" Target="../drawings/vmlDrawing2.v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07838"/>
              </p:ext>
            </p:extLst>
          </p:nvPr>
        </p:nvGraphicFramePr>
        <p:xfrm>
          <a:off x="2514600" y="0"/>
          <a:ext cx="8654708" cy="467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Image" r:id="rId3" imgW="5726984" imgH="5726984" progId="Photoshop.Image.6">
                  <p:embed/>
                </p:oleObj>
              </mc:Choice>
              <mc:Fallback>
                <p:oleObj name="Image" r:id="rId3" imgW="5726984" imgH="5726984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0"/>
                        <a:ext cx="8654708" cy="4675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4" name="Rectangle 32"/>
          <p:cNvSpPr>
            <a:spLocks noChangeArrowheads="1"/>
          </p:cNvSpPr>
          <p:nvPr/>
        </p:nvSpPr>
        <p:spPr bwMode="gray">
          <a:xfrm>
            <a:off x="0" y="0"/>
            <a:ext cx="2514600" cy="3581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5" name="Rectangle 33" descr="Light horizontal"/>
          <p:cNvSpPr>
            <a:spLocks noChangeArrowheads="1"/>
          </p:cNvSpPr>
          <p:nvPr/>
        </p:nvSpPr>
        <p:spPr bwMode="gray">
          <a:xfrm>
            <a:off x="0" y="5230468"/>
            <a:ext cx="2514600" cy="2743200"/>
          </a:xfrm>
          <a:prstGeom prst="rect">
            <a:avLst/>
          </a:prstGeom>
          <a:pattFill prst="ltHorz">
            <a:fgClr>
              <a:schemeClr val="accent1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Rectangle 34"/>
          <p:cNvSpPr>
            <a:spLocks noChangeArrowheads="1"/>
          </p:cNvSpPr>
          <p:nvPr/>
        </p:nvSpPr>
        <p:spPr bwMode="gray">
          <a:xfrm>
            <a:off x="-3175" y="4675532"/>
            <a:ext cx="2514600" cy="533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7" name="Rectangle 35"/>
          <p:cNvSpPr>
            <a:spLocks noChangeArrowheads="1"/>
          </p:cNvSpPr>
          <p:nvPr/>
        </p:nvSpPr>
        <p:spPr bwMode="gray">
          <a:xfrm>
            <a:off x="2511425" y="4686300"/>
            <a:ext cx="6632575" cy="52263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276600" y="6511925"/>
            <a:ext cx="2133600" cy="193675"/>
          </a:xfrm>
        </p:spPr>
        <p:txBody>
          <a:bodyPr/>
          <a:lstStyle>
            <a:lvl1pPr>
              <a:defRPr sz="1400">
                <a:latin typeface="Times New Roman" charset="0"/>
              </a:defRPr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629400" y="6537325"/>
            <a:ext cx="2133600" cy="168275"/>
          </a:xfrm>
        </p:spPr>
        <p:txBody>
          <a:bodyPr/>
          <a:lstStyle>
            <a:lvl1pPr algn="r">
              <a:defRPr sz="1400">
                <a:latin typeface="+mn-lt"/>
              </a:defRPr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4760015"/>
            <a:ext cx="4876800" cy="457200"/>
          </a:xfrm>
        </p:spPr>
        <p:txBody>
          <a:bodyPr/>
          <a:lstStyle>
            <a:lvl1pPr marL="0" indent="0" algn="ctr">
              <a:buFont typeface="Wingdings" charset="2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x-none" noProof="0" smtClean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1676400"/>
            <a:ext cx="6019800" cy="14478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x-none" noProof="0" smtClean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33900" r="31898" b="4361"/>
          <a:stretch/>
        </p:blipFill>
        <p:spPr>
          <a:xfrm>
            <a:off x="-3174" y="1"/>
            <a:ext cx="2520502" cy="468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96100" y="46038"/>
            <a:ext cx="2019300" cy="6278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6038"/>
            <a:ext cx="5905500" cy="6278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6038"/>
            <a:ext cx="8001000" cy="6397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38200" y="1066800"/>
            <a:ext cx="8001000" cy="525780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6096000" y="6553200"/>
            <a:ext cx="2743200" cy="225425"/>
          </a:xfrm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3200400" y="6553200"/>
            <a:ext cx="2438400" cy="228600"/>
          </a:xfrm>
        </p:spPr>
        <p:txBody>
          <a:bodyPr/>
          <a:lstStyle>
            <a:lvl1pPr>
              <a:defRPr/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381000" y="6553200"/>
            <a:ext cx="2362200" cy="261938"/>
          </a:xfrm>
        </p:spPr>
        <p:txBody>
          <a:bodyPr/>
          <a:lstStyle>
            <a:lvl1pPr>
              <a:defRPr/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92430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4900" y="1066800"/>
            <a:ext cx="392430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C17F7F0-9737-E74C-BE64-0B4C34FE4107}" type="datetimeFigureOut">
              <a:rPr kumimoji="1" lang="zh-CN" altLang="en-US" smtClean="0"/>
              <a:t>2018/1/28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Rectangle 106"/>
          <p:cNvSpPr>
            <a:spLocks noChangeArrowheads="1"/>
          </p:cNvSpPr>
          <p:nvPr/>
        </p:nvSpPr>
        <p:spPr bwMode="gray">
          <a:xfrm>
            <a:off x="152400" y="0"/>
            <a:ext cx="8991600" cy="7810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1" name="AutoShape 107"/>
          <p:cNvSpPr>
            <a:spLocks noChangeArrowheads="1"/>
          </p:cNvSpPr>
          <p:nvPr/>
        </p:nvSpPr>
        <p:spPr bwMode="gray">
          <a:xfrm rot="-10800000">
            <a:off x="7315200" y="0"/>
            <a:ext cx="1524000" cy="7620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shade val="8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23" name="Object 99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650601782"/>
              </p:ext>
            </p:extLst>
          </p:nvPr>
        </p:nvGraphicFramePr>
        <p:xfrm>
          <a:off x="-9877" y="652780"/>
          <a:ext cx="9144000" cy="572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Image" r:id="rId15" imgW="5726984" imgH="5726984" progId="Photoshop.Image.6">
                  <p:embed/>
                </p:oleObj>
              </mc:Choice>
              <mc:Fallback>
                <p:oleObj name="Image" r:id="rId15" imgW="5726984" imgH="5726984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877" y="652780"/>
                        <a:ext cx="9144000" cy="572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5" name="Rectangle 101"/>
          <p:cNvSpPr>
            <a:spLocks noChangeArrowheads="1"/>
          </p:cNvSpPr>
          <p:nvPr/>
        </p:nvSpPr>
        <p:spPr bwMode="gray">
          <a:xfrm>
            <a:off x="0" y="6562725"/>
            <a:ext cx="9144000" cy="304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" name="Rectangle 102" descr="Light horizontal"/>
          <p:cNvSpPr>
            <a:spLocks noChangeArrowheads="1"/>
          </p:cNvSpPr>
          <p:nvPr/>
        </p:nvSpPr>
        <p:spPr bwMode="gray">
          <a:xfrm>
            <a:off x="838200" y="790575"/>
            <a:ext cx="8305800" cy="266700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" name="AutoShape 103"/>
          <p:cNvSpPr>
            <a:spLocks noChangeArrowheads="1"/>
          </p:cNvSpPr>
          <p:nvPr/>
        </p:nvSpPr>
        <p:spPr bwMode="gray">
          <a:xfrm>
            <a:off x="133350" y="6380163"/>
            <a:ext cx="304800" cy="334962"/>
          </a:xfrm>
          <a:prstGeom prst="diamond">
            <a:avLst/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838200" y="1066800"/>
            <a:ext cx="8001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altLang="x-non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6096000" y="6553200"/>
            <a:ext cx="27432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kumimoji="1"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3200400" y="6553200"/>
            <a:ext cx="24384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F4D6F1DA-99D3-7947-A5E8-8F0B38FE1F4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14400" y="46038"/>
            <a:ext cx="80010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x-non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381000" y="6553200"/>
            <a:ext cx="23622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zh-CN" dirty="0" smtClean="0"/>
              <a:t>2017/11/6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3" t="25059" r="24053" b="25590"/>
          <a:stretch/>
        </p:blipFill>
        <p:spPr>
          <a:xfrm>
            <a:off x="-21734" y="-133032"/>
            <a:ext cx="805467" cy="78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3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v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6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基于以太坊的积分墙</a:t>
            </a:r>
            <a:r>
              <a:rPr kumimoji="1" lang="en-US" altLang="zh-CN" dirty="0" err="1"/>
              <a:t>Dapp</a:t>
            </a:r>
            <a:r>
              <a:rPr kumimoji="1" lang="zh-CN" altLang="en-US" dirty="0"/>
              <a:t>设计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1" t="5176" r="-51" b="32798"/>
          <a:stretch/>
        </p:blipFill>
        <p:spPr>
          <a:xfrm>
            <a:off x="2515180" y="5217215"/>
            <a:ext cx="6628240" cy="27391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2462" t="30502" b="19726"/>
          <a:stretch/>
        </p:blipFill>
        <p:spPr>
          <a:xfrm>
            <a:off x="2514600" y="5217215"/>
            <a:ext cx="6628820" cy="19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8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 smtClean="0"/>
              <a:t>功能定义</a:t>
            </a:r>
            <a:endParaRPr kumimoji="1" lang="zh-CN" altLang="en-US" sz="32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搭建一</a:t>
            </a:r>
            <a:r>
              <a:rPr kumimoji="1" lang="zh-CN" altLang="en-US" dirty="0"/>
              <a:t>个基于以太坊公链的积分</a:t>
            </a:r>
            <a:r>
              <a:rPr kumimoji="1" lang="zh-CN" altLang="en-US" dirty="0" smtClean="0"/>
              <a:t>墙 </a:t>
            </a:r>
            <a:r>
              <a:rPr kumimoji="1" lang="en-US" altLang="zh-CN" b="0" dirty="0" err="1" smtClean="0"/>
              <a:t>Dapp</a:t>
            </a:r>
            <a:endParaRPr kumimoji="1" lang="en-US" altLang="zh-CN" b="0" dirty="0" smtClean="0"/>
          </a:p>
          <a:p>
            <a:r>
              <a:rPr kumimoji="1" lang="zh-CN" altLang="en-US" b="0" dirty="0" smtClean="0"/>
              <a:t>广告主生成合约</a:t>
            </a:r>
            <a:r>
              <a:rPr kumimoji="1" lang="zh-CN" altLang="en-US" b="0" dirty="0"/>
              <a:t>并</a:t>
            </a:r>
            <a:r>
              <a:rPr kumimoji="1" lang="zh-CN" altLang="en-US" b="0" dirty="0" smtClean="0"/>
              <a:t>注入</a:t>
            </a:r>
            <a:r>
              <a:rPr kumimoji="1" lang="zh-CN" altLang="en-US" b="0" dirty="0"/>
              <a:t> </a:t>
            </a:r>
            <a:r>
              <a:rPr kumimoji="1" lang="en-US" altLang="zh-CN" b="0" dirty="0" smtClean="0"/>
              <a:t>Token</a:t>
            </a:r>
          </a:p>
          <a:p>
            <a:r>
              <a:rPr kumimoji="1" lang="zh-CN" altLang="en-US" b="0" dirty="0" smtClean="0"/>
              <a:t>用户点击广告后，用户和媒体获得 </a:t>
            </a:r>
            <a:r>
              <a:rPr kumimoji="1" lang="en-US" altLang="zh-CN" b="0" dirty="0" smtClean="0"/>
              <a:t>Token</a:t>
            </a:r>
          </a:p>
          <a:p>
            <a:endParaRPr kumimoji="1" lang="en-US" altLang="zh-CN" b="0" dirty="0" smtClean="0"/>
          </a:p>
        </p:txBody>
      </p:sp>
    </p:spTree>
    <p:extLst>
      <p:ext uri="{BB962C8B-B14F-4D97-AF65-F5344CB8AC3E}">
        <p14:creationId xmlns:p14="http://schemas.microsoft.com/office/powerpoint/2010/main" val="194420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项目价值</a:t>
            </a:r>
            <a:endParaRPr lang="en-US" altLang="x-none" sz="1800" dirty="0"/>
          </a:p>
        </p:txBody>
      </p:sp>
      <p:sp>
        <p:nvSpPr>
          <p:cNvPr id="30" name="内容占位符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8224520" cy="5257800"/>
          </a:xfrm>
        </p:spPr>
        <p:txBody>
          <a:bodyPr/>
          <a:lstStyle/>
          <a:p>
            <a:r>
              <a:rPr kumimoji="1" lang="zh-CN" altLang="en-US" dirty="0" smtClean="0"/>
              <a:t>为</a:t>
            </a:r>
            <a:r>
              <a:rPr kumimoji="1" lang="zh-CN" altLang="en-US" dirty="0" smtClean="0"/>
              <a:t>中小网站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个人</a:t>
            </a:r>
            <a:r>
              <a:rPr kumimoji="1" lang="zh-CN" altLang="en-US" dirty="0" smtClean="0"/>
              <a:t>博客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开源</a:t>
            </a:r>
            <a:r>
              <a:rPr kumimoji="1" lang="zh-CN" altLang="en-US" dirty="0" smtClean="0"/>
              <a:t>项目构建用户友好的赞助获取方式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过去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如果你愿意支持我们，请打赏我们的支付宝地址</a:t>
            </a:r>
            <a:endParaRPr kumimoji="1" lang="en-US" altLang="zh-CN" dirty="0" smtClean="0"/>
          </a:p>
          <a:p>
            <a:r>
              <a:rPr kumimoji="1" lang="zh-CN" altLang="en-US" dirty="0" smtClean="0"/>
              <a:t>现在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如果</a:t>
            </a:r>
            <a:r>
              <a:rPr kumimoji="1" lang="zh-CN" altLang="en-US" dirty="0"/>
              <a:t>你愿意支持我们</a:t>
            </a:r>
            <a:r>
              <a:rPr kumimoji="1" lang="zh-CN" altLang="en-US" dirty="0" smtClean="0"/>
              <a:t>，可以通过运行这个挖矿脚本</a:t>
            </a:r>
            <a:endParaRPr kumimoji="1" lang="en-US" altLang="zh-CN" dirty="0" smtClean="0"/>
          </a:p>
          <a:p>
            <a:r>
              <a:rPr kumimoji="1" lang="zh-CN" altLang="en-US" dirty="0" smtClean="0"/>
              <a:t>未来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如果你愿意支持我们，请点击下面的广告，你也可以从中获取收益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55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功能实现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8122"/>
            <a:ext cx="8001000" cy="5255155"/>
          </a:xfrm>
        </p:spPr>
      </p:pic>
    </p:spTree>
    <p:extLst>
      <p:ext uri="{BB962C8B-B14F-4D97-AF65-F5344CB8AC3E}">
        <p14:creationId xmlns:p14="http://schemas.microsoft.com/office/powerpoint/2010/main" val="159062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合约架构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21" y="1066800"/>
            <a:ext cx="5929357" cy="5257800"/>
          </a:xfrm>
        </p:spPr>
      </p:pic>
    </p:spTree>
    <p:extLst>
      <p:ext uri="{BB962C8B-B14F-4D97-AF65-F5344CB8AC3E}">
        <p14:creationId xmlns:p14="http://schemas.microsoft.com/office/powerpoint/2010/main" val="102585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实现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51" y="1148079"/>
            <a:ext cx="7552897" cy="534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5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 smtClean="0"/>
              <a:t>链下结算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66800"/>
            <a:ext cx="8001000" cy="4724400"/>
          </a:xfrm>
        </p:spPr>
        <p:txBody>
          <a:bodyPr/>
          <a:lstStyle/>
          <a:p>
            <a:r>
              <a:rPr kumimoji="1" lang="zh-CN" altLang="en-US" dirty="0" smtClean="0"/>
              <a:t>每次点击，不进行链上结算，广告商为媒体和用户提供签名</a:t>
            </a:r>
            <a:endParaRPr kumimoji="1" lang="en-US" altLang="zh-CN" dirty="0" smtClean="0"/>
          </a:p>
          <a:p>
            <a:r>
              <a:rPr kumimoji="1" lang="zh-CN" altLang="en-US" dirty="0" smtClean="0"/>
              <a:t>广告商按周期将点击记录统一上链</a:t>
            </a:r>
            <a:endParaRPr kumimoji="1" lang="en-US" altLang="zh-CN" dirty="0" smtClean="0"/>
          </a:p>
          <a:p>
            <a:r>
              <a:rPr kumimoji="1" lang="zh-CN" altLang="en-US" dirty="0" smtClean="0"/>
              <a:t>媒体或用户凭广告商记录领取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如果广告商违约，媒体或用户利用签名获取收益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原有实现：</a:t>
            </a:r>
            <a:r>
              <a:rPr kumimoji="1" lang="en-US" altLang="zh-CN" b="0" dirty="0" smtClean="0"/>
              <a:t>90000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gas/</a:t>
            </a:r>
            <a:r>
              <a:rPr kumimoji="1" lang="en-US" altLang="zh-CN" b="0" dirty="0" err="1" smtClean="0"/>
              <a:t>tx</a:t>
            </a:r>
            <a:endParaRPr kumimoji="1" lang="en-US" altLang="zh-CN" b="0" dirty="0" smtClean="0"/>
          </a:p>
          <a:p>
            <a:r>
              <a:rPr kumimoji="1" lang="zh-CN" altLang="en-US" dirty="0" smtClean="0"/>
              <a:t>链下结算：</a:t>
            </a:r>
            <a:r>
              <a:rPr kumimoji="1" lang="en-US" altLang="zh-CN" b="0" dirty="0" smtClean="0"/>
              <a:t>300~1000</a:t>
            </a:r>
            <a:r>
              <a:rPr kumimoji="1" lang="zh-CN" altLang="en-US" b="0" dirty="0" smtClean="0"/>
              <a:t> </a:t>
            </a:r>
            <a:r>
              <a:rPr kumimoji="1" lang="en-US" altLang="zh-CN" b="0" dirty="0" smtClean="0"/>
              <a:t>gas/</a:t>
            </a:r>
            <a:r>
              <a:rPr kumimoji="1" lang="en-US" altLang="zh-CN" b="0" dirty="0" err="1" smtClean="0"/>
              <a:t>tx</a:t>
            </a:r>
            <a:endParaRPr kumimoji="1" lang="zh-CN" altLang="en-US" b="0" baseline="30000" dirty="0"/>
          </a:p>
        </p:txBody>
      </p:sp>
    </p:spTree>
    <p:extLst>
      <p:ext uri="{BB962C8B-B14F-4D97-AF65-F5344CB8AC3E}">
        <p14:creationId xmlns:p14="http://schemas.microsoft.com/office/powerpoint/2010/main" val="17106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参考文献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77440"/>
            <a:ext cx="8001000" cy="3947160"/>
          </a:xfrm>
        </p:spPr>
        <p:txBody>
          <a:bodyPr/>
          <a:lstStyle/>
          <a:p>
            <a:r>
              <a:rPr lang="en-US" altLang="zh-CN" b="0" dirty="0"/>
              <a:t>Wood G. </a:t>
            </a:r>
            <a:r>
              <a:rPr lang="en-US" altLang="zh-CN" b="0" dirty="0" err="1"/>
              <a:t>Ethereum</a:t>
            </a:r>
            <a:r>
              <a:rPr lang="en-US" altLang="zh-CN" b="0" dirty="0"/>
              <a:t>: A secure </a:t>
            </a:r>
            <a:r>
              <a:rPr lang="en-US" altLang="zh-CN" b="0" dirty="0" err="1"/>
              <a:t>decentralised</a:t>
            </a:r>
            <a:r>
              <a:rPr lang="en-US" altLang="zh-CN" b="0" dirty="0"/>
              <a:t> </a:t>
            </a:r>
            <a:r>
              <a:rPr lang="en-US" altLang="zh-CN" b="0" dirty="0" err="1"/>
              <a:t>generalised</a:t>
            </a:r>
            <a:r>
              <a:rPr lang="en-US" altLang="zh-CN" b="0" dirty="0"/>
              <a:t> transaction ledger. </a:t>
            </a:r>
            <a:r>
              <a:rPr lang="en-US" altLang="zh-CN" b="0" dirty="0" err="1"/>
              <a:t>Ethereum</a:t>
            </a:r>
            <a:r>
              <a:rPr lang="en-US" altLang="zh-CN" b="0" dirty="0"/>
              <a:t> Project Yellow Paper 151 (2014)[J]. 2014.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71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3200" dirty="0" smtClean="0"/>
              <a:t>附录：反作弊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签名机制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每次点击，广告提供商提供一个签名，在智能合约中验证签名</a:t>
            </a:r>
            <a:endParaRPr kumimoji="1" lang="en-US" altLang="zh-CN" dirty="0" smtClean="0"/>
          </a:p>
          <a:p>
            <a:r>
              <a:rPr kumimoji="1" lang="zh-CN" altLang="en-US" dirty="0" smtClean="0"/>
              <a:t>签名聚合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将多个签名聚合成一个签名，一次验证 </a:t>
            </a:r>
            <a:r>
              <a:rPr kumimoji="1" lang="en-US" altLang="zh-CN" dirty="0" smtClean="0"/>
              <a:t>(BLS</a:t>
            </a:r>
            <a:r>
              <a:rPr kumimoji="1" lang="zh-CN" altLang="en-US" dirty="0" smtClean="0"/>
              <a:t>算法</a:t>
            </a:r>
            <a:r>
              <a:rPr kumimoji="1" lang="en-US" altLang="zh-CN" dirty="0" smtClean="0"/>
              <a:t>)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35250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66"/>
      </a:dk1>
      <a:lt1>
        <a:srgbClr val="FFFFFF"/>
      </a:lt1>
      <a:dk2>
        <a:srgbClr val="003399"/>
      </a:dk2>
      <a:lt2>
        <a:srgbClr val="DDDDDD"/>
      </a:lt2>
      <a:accent1>
        <a:srgbClr val="1D6AB7"/>
      </a:accent1>
      <a:accent2>
        <a:srgbClr val="20A286"/>
      </a:accent2>
      <a:accent3>
        <a:srgbClr val="FFFFFF"/>
      </a:accent3>
      <a:accent4>
        <a:srgbClr val="000056"/>
      </a:accent4>
      <a:accent5>
        <a:srgbClr val="ABB9D8"/>
      </a:accent5>
      <a:accent6>
        <a:srgbClr val="1C9279"/>
      </a:accent6>
      <a:hlink>
        <a:srgbClr val="9999FF"/>
      </a:hlink>
      <a:folHlink>
        <a:srgbClr val="93B5CF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66"/>
        </a:dk1>
        <a:lt1>
          <a:srgbClr val="FFFFFF"/>
        </a:lt1>
        <a:dk2>
          <a:srgbClr val="003399"/>
        </a:dk2>
        <a:lt2>
          <a:srgbClr val="DDDDDD"/>
        </a:lt2>
        <a:accent1>
          <a:srgbClr val="1D6AB7"/>
        </a:accent1>
        <a:accent2>
          <a:srgbClr val="20A286"/>
        </a:accent2>
        <a:accent3>
          <a:srgbClr val="FFFFFF"/>
        </a:accent3>
        <a:accent4>
          <a:srgbClr val="000056"/>
        </a:accent4>
        <a:accent5>
          <a:srgbClr val="ABB9D8"/>
        </a:accent5>
        <a:accent6>
          <a:srgbClr val="1C9279"/>
        </a:accent6>
        <a:hlink>
          <a:srgbClr val="9999FF"/>
        </a:hlink>
        <a:folHlink>
          <a:srgbClr val="93B5C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747DD0"/>
        </a:dk1>
        <a:lt1>
          <a:srgbClr val="FFFFFF"/>
        </a:lt1>
        <a:dk2>
          <a:srgbClr val="000000"/>
        </a:dk2>
        <a:lt2>
          <a:srgbClr val="B2B2B2"/>
        </a:lt2>
        <a:accent1>
          <a:srgbClr val="2A359C"/>
        </a:accent1>
        <a:accent2>
          <a:srgbClr val="D3746D"/>
        </a:accent2>
        <a:accent3>
          <a:srgbClr val="FFFFFF"/>
        </a:accent3>
        <a:accent4>
          <a:srgbClr val="626AB1"/>
        </a:accent4>
        <a:accent5>
          <a:srgbClr val="ACAECB"/>
        </a:accent5>
        <a:accent6>
          <a:srgbClr val="BF6862"/>
        </a:accent6>
        <a:hlink>
          <a:srgbClr val="459EA7"/>
        </a:hlink>
        <a:folHlink>
          <a:srgbClr val="5B9E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245478"/>
        </a:dk1>
        <a:lt1>
          <a:srgbClr val="FFFFFF"/>
        </a:lt1>
        <a:dk2>
          <a:srgbClr val="003366"/>
        </a:dk2>
        <a:lt2>
          <a:srgbClr val="DDDDDD"/>
        </a:lt2>
        <a:accent1>
          <a:srgbClr val="258B99"/>
        </a:accent1>
        <a:accent2>
          <a:srgbClr val="FF9900"/>
        </a:accent2>
        <a:accent3>
          <a:srgbClr val="FFFFFF"/>
        </a:accent3>
        <a:accent4>
          <a:srgbClr val="1D4665"/>
        </a:accent4>
        <a:accent5>
          <a:srgbClr val="ACC4CA"/>
        </a:accent5>
        <a:accent6>
          <a:srgbClr val="E78A00"/>
        </a:accent6>
        <a:hlink>
          <a:srgbClr val="B1B448"/>
        </a:hlink>
        <a:folHlink>
          <a:srgbClr val="608DA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048TGp_business_3color_v2</Template>
  <TotalTime>3617</TotalTime>
  <Words>228</Words>
  <Application>Microsoft Macintosh PowerPoint</Application>
  <PresentationFormat>全屏显示(4:3)</PresentationFormat>
  <Paragraphs>34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DengXian</vt:lpstr>
      <vt:lpstr>Times New Roman</vt:lpstr>
      <vt:lpstr>Verdana</vt:lpstr>
      <vt:lpstr>Wingdings</vt:lpstr>
      <vt:lpstr>Arial</vt:lpstr>
      <vt:lpstr>Default Design</vt:lpstr>
      <vt:lpstr>Image</vt:lpstr>
      <vt:lpstr>基于以太坊的积分墙Dapp设计</vt:lpstr>
      <vt:lpstr>功能定义</vt:lpstr>
      <vt:lpstr>项目价值</vt:lpstr>
      <vt:lpstr>功能实现</vt:lpstr>
      <vt:lpstr>合约架构</vt:lpstr>
      <vt:lpstr>实现</vt:lpstr>
      <vt:lpstr>链下结算</vt:lpstr>
      <vt:lpstr>参考文献</vt:lpstr>
      <vt:lpstr>附录：反作弊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风力发电商如何参与电力市场</dc:title>
  <dc:creator>cx li</dc:creator>
  <cp:lastModifiedBy>cx li</cp:lastModifiedBy>
  <cp:revision>79</cp:revision>
  <dcterms:created xsi:type="dcterms:W3CDTF">2017-11-05T07:41:50Z</dcterms:created>
  <dcterms:modified xsi:type="dcterms:W3CDTF">2018-01-28T01:57:47Z</dcterms:modified>
</cp:coreProperties>
</file>